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48" r:id="rId2"/>
  </p:sldMasterIdLst>
  <p:sldIdLst>
    <p:sldId id="257" r:id="rId3"/>
    <p:sldId id="263" r:id="rId4"/>
    <p:sldId id="264" r:id="rId5"/>
    <p:sldId id="261" r:id="rId6"/>
    <p:sldId id="269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888FFA-5CA2-ABBC-A83B-A69B99685828}" v="553" dt="2023-10-18T22:20:52.187"/>
    <p1510:client id="{CACD5E32-F6A4-453A-A813-5183B94D4742}" v="439" dt="2023-10-17T21:00:58.1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2524-CD6F-498A-911A-B3D16F5F0172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C4EB7-5272-4A4E-B8CB-5C92D0AC9C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289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  <p:sldLayoutId id="214748366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91C080-3EA2-EE5E-D418-218187B2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" y="0"/>
            <a:ext cx="113157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417320"/>
            <a:ext cx="8714417" cy="1341436"/>
          </a:xfrm>
        </p:spPr>
        <p:txBody>
          <a:bodyPr>
            <a:normAutofit/>
          </a:bodyPr>
          <a:lstStyle/>
          <a:p>
            <a:r>
              <a:rPr lang="en-US" dirty="0">
                <a:latin typeface="Open Sans Light"/>
                <a:ea typeface="Open Sans Light"/>
                <a:cs typeface="Open Sans Light"/>
              </a:rPr>
              <a:t>Package Authoring Best Practices</a:t>
            </a:r>
            <a:endParaRPr lang="en-US" dirty="0">
              <a:ea typeface="Open Sans Light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19685C6-2657-A3AE-DA2A-C707BFFF96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176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C434C-ECE1-6635-AB91-E049AC180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Open Sans Light"/>
                <a:ea typeface="Open Sans Light"/>
                <a:cs typeface="Open Sans Light"/>
              </a:rPr>
              <a:t>Semantic Versioning</a:t>
            </a:r>
            <a:endParaRPr lang="en-US" sz="3200" dirty="0">
              <a:ea typeface="Open Sans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0B0E8-1A68-B9FB-836A-F848C821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7341"/>
            <a:ext cx="10841779" cy="455546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1" dirty="0">
              <a:ea typeface="Open Sans"/>
            </a:endParaRPr>
          </a:p>
          <a:p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4BD2E07-DFF9-52B2-1A3E-EA198A7C084C}"/>
              </a:ext>
            </a:extLst>
          </p:cNvPr>
          <p:cNvSpPr txBox="1">
            <a:spLocks/>
          </p:cNvSpPr>
          <p:nvPr/>
        </p:nvSpPr>
        <p:spPr>
          <a:xfrm>
            <a:off x="677334" y="1577341"/>
            <a:ext cx="10836341" cy="45554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Use</a:t>
            </a:r>
            <a:r>
              <a:rPr lang="en-US" sz="2000" b="1" dirty="0">
                <a:latin typeface="Open Sans"/>
                <a:ea typeface="Open Sans"/>
                <a:cs typeface="Open Sans"/>
              </a:rPr>
              <a:t> semantic versioning to version your NuGet package </a:t>
            </a:r>
            <a:endParaRPr lang="en-US" sz="1800" b="1" dirty="0">
              <a:ea typeface="Open Sans" pitchFamily="2" charset="0"/>
            </a:endParaRPr>
          </a:p>
          <a:p>
            <a:pPr marL="0" indent="0">
              <a:buNone/>
            </a:pPr>
            <a:endParaRPr lang="en-US" sz="2000" b="1" dirty="0">
              <a:latin typeface="Open Sans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US" sz="2000" b="1" dirty="0" err="1">
                <a:latin typeface="Open Sans"/>
                <a:ea typeface="Open Sans"/>
                <a:cs typeface="Open Sans"/>
              </a:rPr>
              <a:t>Major.Minor.Patch</a:t>
            </a:r>
            <a:r>
              <a:rPr lang="en-US" sz="2000" b="1" i="1" dirty="0">
                <a:latin typeface="Open Sans"/>
                <a:ea typeface="Open Sans"/>
                <a:cs typeface="Open Sans"/>
              </a:rPr>
              <a:t>[-suffix]</a:t>
            </a:r>
            <a:endParaRPr lang="en-US" sz="2000" b="1" dirty="0">
              <a:latin typeface="Open Sans"/>
              <a:ea typeface="Open Sans"/>
              <a:cs typeface="Open Sans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Major: Breaking changes</a:t>
            </a:r>
            <a:endParaRPr lang="en-US" dirty="0">
              <a:ea typeface="Open Sans" pitchFamily="2" charset="0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Minor: New features, but backwards compatible</a:t>
            </a:r>
            <a:endParaRPr lang="en-US" dirty="0">
              <a:ea typeface="Open Sans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Patch: Backwards compatible bug fixes only</a:t>
            </a:r>
            <a:endParaRPr lang="en-US" dirty="0">
              <a:ea typeface="Open Sans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-Suffix (optional): a hyphen followed by a string denoting a pre-release version</a:t>
            </a:r>
            <a:endParaRPr lang="en-US" dirty="0">
              <a:ea typeface="Open Sans"/>
            </a:endParaRPr>
          </a:p>
          <a:p>
            <a:pPr marL="0" indent="0">
              <a:buNone/>
            </a:pPr>
            <a:endParaRPr lang="en-US" sz="2000" b="1" i="1" dirty="0">
              <a:latin typeface="Open Sans"/>
              <a:ea typeface="Open Sans"/>
              <a:cs typeface="Open Sans"/>
            </a:endParaRPr>
          </a:p>
          <a:p>
            <a:pPr marL="0" indent="0">
              <a:buNone/>
            </a:pPr>
            <a:endParaRPr lang="en-US" sz="2000" b="1" i="1" dirty="0">
              <a:latin typeface="Open Sans"/>
              <a:ea typeface="Open Sans"/>
              <a:cs typeface="Open Sans"/>
            </a:endParaRPr>
          </a:p>
          <a:p>
            <a:pPr marL="0" indent="0">
              <a:buNone/>
            </a:pPr>
            <a:endParaRPr lang="en-US" sz="2000" b="1" i="1" dirty="0">
              <a:latin typeface="Open Sans"/>
              <a:ea typeface="Open Sans"/>
              <a:cs typeface="Open Sans"/>
            </a:endParaRPr>
          </a:p>
          <a:p>
            <a:endParaRPr lang="en-US" sz="2000" b="1" dirty="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090093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C434C-ECE1-6635-AB91-E049AC180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Open Sans Light"/>
                <a:ea typeface="Open Sans Light"/>
                <a:cs typeface="Open Sans Light"/>
              </a:rPr>
              <a:t>Other Metadata to include</a:t>
            </a:r>
            <a:endParaRPr lang="en-US" sz="3200" dirty="0">
              <a:ea typeface="Open Sans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0B0E8-1A68-B9FB-836A-F848C821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7341"/>
            <a:ext cx="10841779" cy="455546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1" dirty="0">
              <a:ea typeface="Open Sans"/>
            </a:endParaRPr>
          </a:p>
          <a:p>
            <a:endParaRPr lang="en-US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A596F36-2307-5074-F941-99272F994A25}"/>
              </a:ext>
            </a:extLst>
          </p:cNvPr>
          <p:cNvSpPr txBox="1">
            <a:spLocks/>
          </p:cNvSpPr>
          <p:nvPr/>
        </p:nvSpPr>
        <p:spPr>
          <a:xfrm>
            <a:off x="677334" y="1577341"/>
            <a:ext cx="10836341" cy="45554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/>
            <a:endParaRPr lang="en-US" sz="2000" b="1" dirty="0">
              <a:ea typeface="Open Sans" pitchFamily="2" charset="0"/>
            </a:endParaRPr>
          </a:p>
          <a:p>
            <a:r>
              <a:rPr lang="en-US" sz="2000" dirty="0">
                <a:latin typeface="Open Sans"/>
                <a:ea typeface="Open Sans"/>
                <a:cs typeface="Open Sans"/>
              </a:rPr>
              <a:t>Use the author field for yours or your organizations "pretty name", and not an abbreviation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>
                <a:latin typeface="Open Sans"/>
                <a:ea typeface="Open Sans"/>
                <a:cs typeface="Open Sans"/>
              </a:rPr>
              <a:t>"</a:t>
            </a:r>
            <a:r>
              <a:rPr lang="en-US" sz="1800" dirty="0" err="1">
                <a:latin typeface="Open Sans"/>
                <a:ea typeface="Open Sans"/>
                <a:cs typeface="Open Sans"/>
              </a:rPr>
              <a:t>jdoe</a:t>
            </a:r>
            <a:r>
              <a:rPr lang="en-US" sz="1800" dirty="0">
                <a:latin typeface="Open Sans"/>
                <a:ea typeface="Open Sans"/>
                <a:cs typeface="Open Sans"/>
              </a:rPr>
              <a:t>" vs "Jane Doe" or "</a:t>
            </a:r>
            <a:r>
              <a:rPr lang="en-US" sz="1800" dirty="0" err="1">
                <a:latin typeface="Open Sans"/>
                <a:ea typeface="Open Sans"/>
                <a:cs typeface="Open Sans"/>
              </a:rPr>
              <a:t>ContosoToolKit</a:t>
            </a:r>
            <a:r>
              <a:rPr lang="en-US" sz="1800" dirty="0">
                <a:latin typeface="Open Sans"/>
                <a:ea typeface="Open Sans"/>
                <a:cs typeface="Open Sans"/>
              </a:rPr>
              <a:t>" vs. "Contoso Corporation"</a:t>
            </a:r>
          </a:p>
          <a:p>
            <a:r>
              <a:rPr lang="en-US" sz="2000" dirty="0">
                <a:latin typeface="Open Sans"/>
                <a:ea typeface="Open Sans"/>
                <a:cs typeface="Open Sans"/>
              </a:rPr>
              <a:t>Include a short description to describe what your package is and does</a:t>
            </a:r>
          </a:p>
          <a:p>
            <a:r>
              <a:rPr lang="en-US" sz="2000" dirty="0">
                <a:latin typeface="Open Sans"/>
                <a:ea typeface="Open Sans"/>
                <a:cs typeface="Open Sans"/>
              </a:rPr>
              <a:t>Include a link to an associated project, repository, or company website (Consider using SourceLink)</a:t>
            </a:r>
          </a:p>
          <a:p>
            <a:r>
              <a:rPr lang="en-US" sz="2000" dirty="0">
                <a:latin typeface="Open Sans"/>
                <a:ea typeface="Open Sans"/>
                <a:cs typeface="Open Sans"/>
              </a:rPr>
              <a:t>Include an icon with your package</a:t>
            </a:r>
          </a:p>
          <a:p>
            <a:r>
              <a:rPr lang="en-US" sz="2000" dirty="0">
                <a:latin typeface="Open Sans"/>
                <a:ea typeface="Open Sans"/>
                <a:cs typeface="Open Sans"/>
              </a:rPr>
              <a:t>Include a package license</a:t>
            </a:r>
          </a:p>
          <a:p>
            <a:r>
              <a:rPr lang="en-US" sz="2000" dirty="0">
                <a:latin typeface="Open Sans"/>
                <a:ea typeface="Open Sans"/>
                <a:cs typeface="Open Sans"/>
              </a:rPr>
              <a:t>Include release notes</a:t>
            </a:r>
          </a:p>
          <a:p>
            <a:r>
              <a:rPr lang="en-US" sz="2000" dirty="0">
                <a:latin typeface="Open Sans"/>
                <a:ea typeface="Open Sans"/>
                <a:cs typeface="Open Sans"/>
              </a:rPr>
              <a:t>Include a high quality, informative README file</a:t>
            </a:r>
          </a:p>
          <a:p>
            <a:pPr marL="0" indent="0">
              <a:buNone/>
            </a:pPr>
            <a:endParaRPr lang="en-US" sz="2000" b="1" dirty="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444161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C434C-ECE1-6635-AB91-E049AC180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Open Sans Light"/>
                <a:ea typeface="Open Sans Light"/>
                <a:cs typeface="Open Sans Light"/>
              </a:rPr>
              <a:t>README</a:t>
            </a:r>
            <a:endParaRPr lang="en-US" sz="3200" dirty="0">
              <a:ea typeface="Open Sans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0B0E8-1A68-B9FB-836A-F848C821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7341"/>
            <a:ext cx="10841779" cy="455546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1" dirty="0">
              <a:ea typeface="Open Sans"/>
            </a:endParaRPr>
          </a:p>
          <a:p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AFDF8C-920A-210F-35CF-B0B3C2CACD78}"/>
              </a:ext>
            </a:extLst>
          </p:cNvPr>
          <p:cNvSpPr txBox="1">
            <a:spLocks/>
          </p:cNvSpPr>
          <p:nvPr/>
        </p:nvSpPr>
        <p:spPr>
          <a:xfrm>
            <a:off x="677334" y="1577341"/>
            <a:ext cx="10836341" cy="45554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>
                <a:latin typeface="Open Sans"/>
                <a:ea typeface="Open Sans"/>
                <a:cs typeface="Open Sans"/>
              </a:rPr>
              <a:t>This is likely one of the first elements users will see when they view your package details page on NuGet.org and is essential to making a good impression!</a:t>
            </a:r>
            <a:endParaRPr lang="en-US" b="1" dirty="0">
              <a:latin typeface="Open Sans"/>
              <a:cs typeface="Open Sans"/>
            </a:endParaRPr>
          </a:p>
          <a:p>
            <a:pPr marL="0" indent="0">
              <a:buNone/>
            </a:pPr>
            <a:endParaRPr lang="en-US" sz="2000" dirty="0">
              <a:latin typeface="Open Sans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US" sz="2000" dirty="0">
                <a:latin typeface="Open Sans"/>
                <a:ea typeface="Open Sans"/>
                <a:cs typeface="Open Sans"/>
              </a:rPr>
              <a:t>What should my README file include?</a:t>
            </a:r>
            <a:endParaRPr lang="en-US" sz="2000" b="1" dirty="0">
              <a:latin typeface="Open Sans"/>
              <a:ea typeface="Open Sans"/>
              <a:cs typeface="Open Sans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An introduction to what your package is and does - what problems does it solve?</a:t>
            </a:r>
            <a:endParaRPr lang="en-US">
              <a:ea typeface="Open Sans" pitchFamily="2" charset="0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How to get started with your package - are there any specific requirements?</a:t>
            </a:r>
            <a:endParaRPr lang="en-US">
              <a:ea typeface="Open Sans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Links to more comprehensive documentation if not included in the readme itself.</a:t>
            </a:r>
            <a:endParaRPr lang="en-US">
              <a:ea typeface="Open Sans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At least a few code snippets/samples or example images.</a:t>
            </a:r>
            <a:endParaRPr lang="en-US" dirty="0">
              <a:ea typeface="Open Sans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Where and how to leave feedback such as link to the project issues, Twitter, bug tracker, or other platform.</a:t>
            </a:r>
            <a:endParaRPr lang="en-US" dirty="0">
              <a:ea typeface="Open Sans"/>
            </a:endParaRPr>
          </a:p>
          <a:p>
            <a:pPr marL="342900" indent="-342900"/>
            <a:r>
              <a:rPr lang="en-US" sz="2000" dirty="0">
                <a:latin typeface="Open Sans"/>
                <a:ea typeface="Open Sans"/>
                <a:cs typeface="Open Sans"/>
              </a:rPr>
              <a:t>How to contribute, if applicable.</a:t>
            </a:r>
            <a:endParaRPr lang="en-US" dirty="0">
              <a:ea typeface="Open Sans"/>
            </a:endParaRPr>
          </a:p>
          <a:p>
            <a:pPr marL="0" indent="0">
              <a:buNone/>
            </a:pPr>
            <a:endParaRPr lang="en-US" sz="2000" b="1" dirty="0">
              <a:latin typeface="Open Sans"/>
              <a:ea typeface="Open Sans"/>
              <a:cs typeface="Open Sans"/>
            </a:endParaRPr>
          </a:p>
          <a:p>
            <a:pPr marL="342900" indent="-342900"/>
            <a:endParaRPr lang="en-US" sz="2000" dirty="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627573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1A4AD-0D2D-DDF7-A1EA-B6A54656D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Open Sans Light"/>
                <a:ea typeface="Open Sans Light"/>
                <a:cs typeface="Open Sans Light"/>
              </a:rPr>
              <a:t>Prefix Reservation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33B41-F22F-0919-9C16-BF85E47C6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Open Sans"/>
                <a:ea typeface="Open Sans"/>
                <a:cs typeface="Open Sans"/>
              </a:rPr>
              <a:t>Package owners can reserve and protect their identity by reserving ID prefixes</a:t>
            </a:r>
          </a:p>
          <a:p>
            <a:endParaRPr lang="en-US" dirty="0">
              <a:ea typeface="Open Sans"/>
            </a:endParaRP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DEAB54B4-3213-CC2D-C245-8AC64F4EE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901" y="4937483"/>
            <a:ext cx="5597235" cy="1031173"/>
          </a:xfrm>
          <a:prstGeom prst="rect">
            <a:avLst/>
          </a:prstGeom>
        </p:spPr>
      </p:pic>
      <p:pic>
        <p:nvPicPr>
          <p:cNvPr id="5" name="Picture 4" descr="A close-up of a application&#10;&#10;Description automatically generated">
            <a:extLst>
              <a:ext uri="{FF2B5EF4-FFF2-40B4-BE49-F238E27FC236}">
                <a16:creationId xmlns:a16="http://schemas.microsoft.com/office/drawing/2014/main" id="{FC730C9F-6264-0E15-61FB-3AC6D85C9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928" y="2394355"/>
            <a:ext cx="6093908" cy="232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821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91C080-3EA2-EE5E-D418-218187B2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" y="0"/>
            <a:ext cx="113157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417320"/>
            <a:ext cx="8714417" cy="1341436"/>
          </a:xfrm>
        </p:spPr>
        <p:txBody>
          <a:bodyPr>
            <a:normAutofit/>
          </a:bodyPr>
          <a:lstStyle/>
          <a:p>
            <a:r>
              <a:rPr lang="en-US" dirty="0">
                <a:latin typeface="Open Sans Light"/>
                <a:ea typeface="Open Sans Light"/>
                <a:cs typeface="Open Sans Light"/>
              </a:rPr>
              <a:t>Package Consumption Best Practices</a:t>
            </a:r>
            <a:endParaRPr lang="en-US" dirty="0">
              <a:ea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38786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C434C-ECE1-6635-AB91-E049AC180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Open Sans Light"/>
                <a:ea typeface="Open Sans Light"/>
                <a:cs typeface="Open Sans Light"/>
              </a:rPr>
              <a:t>How do I determine which package I should download?</a:t>
            </a:r>
            <a:endParaRPr lang="en-US" sz="3200" dirty="0">
              <a:ea typeface="Open Sans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0B0E8-1A68-B9FB-836A-F848C821E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7341"/>
            <a:ext cx="10841779" cy="4555462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b="1" dirty="0">
              <a:ea typeface="Open Sans"/>
            </a:endParaRPr>
          </a:p>
          <a:p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70CD1B-1A62-DF75-D7EB-14D066B19F13}"/>
              </a:ext>
            </a:extLst>
          </p:cNvPr>
          <p:cNvSpPr txBox="1">
            <a:spLocks/>
          </p:cNvSpPr>
          <p:nvPr/>
        </p:nvSpPr>
        <p:spPr>
          <a:xfrm>
            <a:off x="677334" y="1577341"/>
            <a:ext cx="10836341" cy="45554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Open Sans" pitchFamily="2" charset="0"/>
                <a:ea typeface="+mn-ea"/>
                <a:cs typeface="Open Sans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b="1" dirty="0">
              <a:ea typeface="Open Sans" pitchFamily="2" charset="0"/>
            </a:endParaRPr>
          </a:p>
          <a:p>
            <a:pPr marL="0" indent="0">
              <a:buNone/>
            </a:pPr>
            <a:endParaRPr lang="en-US" sz="2000" b="1" dirty="0">
              <a:latin typeface="Open Sans"/>
              <a:ea typeface="Open Sans"/>
              <a:cs typeface="Open Sans"/>
            </a:endParaRPr>
          </a:p>
          <a:p>
            <a:pPr marL="0" indent="0">
              <a:buNone/>
            </a:pPr>
            <a:r>
              <a:rPr lang="en-US" sz="2000" dirty="0">
                <a:latin typeface="Open Sans"/>
                <a:ea typeface="Open Sans"/>
                <a:cs typeface="Open Sans"/>
              </a:rPr>
              <a:t>Let's take a look at an example of some packages in the NuGet ecosystem to get an idea of what to look for! </a:t>
            </a:r>
          </a:p>
          <a:p>
            <a:pPr marL="0" indent="0">
              <a:buNone/>
            </a:pPr>
            <a:endParaRPr lang="en-US" sz="2000" dirty="0">
              <a:latin typeface="Open Sans"/>
              <a:ea typeface="Open Sans"/>
              <a:cs typeface="Open Sans"/>
            </a:endParaRPr>
          </a:p>
          <a:p>
            <a:pPr marL="0" indent="0">
              <a:buNone/>
            </a:pPr>
            <a:endParaRPr lang="en-US" sz="2000" dirty="0">
              <a:latin typeface="Open Sans"/>
              <a:ea typeface="Open Sans"/>
              <a:cs typeface="Open Sans"/>
            </a:endParaRPr>
          </a:p>
          <a:p>
            <a:pPr marL="0" indent="0">
              <a:buNone/>
            </a:pPr>
            <a:endParaRPr lang="en-US" sz="2000" b="1" dirty="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200720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office theme</vt:lpstr>
      <vt:lpstr>Office Theme</vt:lpstr>
      <vt:lpstr>Package Authoring Best Practices</vt:lpstr>
      <vt:lpstr>Semantic Versioning</vt:lpstr>
      <vt:lpstr>Other Metadata to include</vt:lpstr>
      <vt:lpstr>README</vt:lpstr>
      <vt:lpstr>Prefix Reservation</vt:lpstr>
      <vt:lpstr>Package Consumption Best Practices</vt:lpstr>
      <vt:lpstr>How do I determine which package I should download?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237</cp:revision>
  <dcterms:created xsi:type="dcterms:W3CDTF">2023-10-17T19:48:50Z</dcterms:created>
  <dcterms:modified xsi:type="dcterms:W3CDTF">2023-11-08T21:45:05Z</dcterms:modified>
</cp:coreProperties>
</file>

<file path=docProps/thumbnail.jpeg>
</file>